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ppt" ContentType="application/vnd.ms-powerpoint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2" r:id="rId16"/>
    <p:sldId id="271" r:id="rId17"/>
    <p:sldId id="273" r:id="rId18"/>
    <p:sldId id="274" r:id="rId19"/>
    <p:sldId id="275" r:id="rId20"/>
    <p:sldId id="281" r:id="rId21"/>
    <p:sldId id="280" r:id="rId22"/>
    <p:sldId id="279" r:id="rId23"/>
    <p:sldId id="277" r:id="rId24"/>
    <p:sldId id="278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0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9/29/16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9/29/16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C68CB27-42AA-A84B-916A-AE525A121B8A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9/29/16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9/29/16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9/29/16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C68CB27-42AA-A84B-916A-AE525A121B8A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C68CB27-42AA-A84B-916A-AE525A121B8A}" type="datetimeFigureOut">
              <a:rPr lang="en-US" smtClean="0"/>
              <a:t>9/29/16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ppt"/><Relationship Id="rId4" Type="http://schemas.openxmlformats.org/officeDocument/2006/relationships/image" Target="../media/image18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 how DNA and RNA code for proteins and </a:t>
            </a:r>
            <a:r>
              <a:rPr lang="en-US" smtClean="0"/>
              <a:t>determine traits</a:t>
            </a: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Objective 4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703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the lagging strand, </a:t>
            </a:r>
            <a:r>
              <a:rPr lang="en-US" b="1" dirty="0" smtClean="0"/>
              <a:t>DNA Polymerase I </a:t>
            </a:r>
            <a:r>
              <a:rPr lang="en-US" dirty="0" smtClean="0"/>
              <a:t>removes RNA primers and </a:t>
            </a:r>
            <a:r>
              <a:rPr lang="en-US" b="1" dirty="0" smtClean="0"/>
              <a:t>Ligase</a:t>
            </a:r>
            <a:r>
              <a:rPr lang="en-US" dirty="0" smtClean="0"/>
              <a:t> seals the gaps in the backbone </a:t>
            </a:r>
            <a:endParaRPr lang="en-US" dirty="0"/>
          </a:p>
        </p:txBody>
      </p:sp>
      <p:pic>
        <p:nvPicPr>
          <p:cNvPr id="4" name="Picture 3" descr="Screen Shot 2016-09-28 at 7.20.3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567" y="3234265"/>
            <a:ext cx="4483100" cy="2866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858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4 </a:t>
            </a:r>
            <a:r>
              <a:rPr lang="en-US" b="1" dirty="0" smtClean="0"/>
              <a:t>(Termination)</a:t>
            </a:r>
            <a:r>
              <a:rPr lang="en-US" dirty="0" smtClean="0"/>
              <a:t>: </a:t>
            </a:r>
            <a:r>
              <a:rPr lang="en-US" b="1" dirty="0" smtClean="0"/>
              <a:t>DNA Polymerase III </a:t>
            </a:r>
            <a:r>
              <a:rPr lang="en-US" dirty="0" smtClean="0"/>
              <a:t>reaches the end of the leading strand. </a:t>
            </a:r>
            <a:r>
              <a:rPr lang="en-US" dirty="0"/>
              <a:t>In the lagging strand, </a:t>
            </a:r>
            <a:r>
              <a:rPr lang="en-US" b="1" dirty="0"/>
              <a:t>DNA Polymerase I </a:t>
            </a:r>
            <a:r>
              <a:rPr lang="en-US" dirty="0"/>
              <a:t>removes RNA </a:t>
            </a:r>
            <a:r>
              <a:rPr lang="en-US" dirty="0" smtClean="0"/>
              <a:t>primers so that </a:t>
            </a:r>
            <a:r>
              <a:rPr lang="en-US" b="1" dirty="0"/>
              <a:t>DNA Polymerase III </a:t>
            </a:r>
            <a:r>
              <a:rPr lang="en-US" dirty="0" smtClean="0"/>
              <a:t>can replace them with DNA bases </a:t>
            </a:r>
            <a:r>
              <a:rPr lang="en-US" dirty="0"/>
              <a:t>and </a:t>
            </a:r>
            <a:r>
              <a:rPr lang="en-US" b="1" dirty="0"/>
              <a:t>Ligase</a:t>
            </a:r>
            <a:r>
              <a:rPr lang="en-US" dirty="0"/>
              <a:t> seals the gaps in the backbone </a:t>
            </a:r>
          </a:p>
          <a:p>
            <a:endParaRPr lang="en-US" dirty="0"/>
          </a:p>
        </p:txBody>
      </p:sp>
      <p:pic>
        <p:nvPicPr>
          <p:cNvPr id="4" name="Picture 3" descr="Screen Shot 2016-09-28 at 7.25.2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285" y="4307518"/>
            <a:ext cx="3138715" cy="2012244"/>
          </a:xfrm>
          <a:prstGeom prst="rect">
            <a:avLst/>
          </a:prstGeom>
        </p:spPr>
      </p:pic>
      <p:pic>
        <p:nvPicPr>
          <p:cNvPr id="5" name="Picture 4" descr="Screen Shot 2016-09-28 at 7.20.3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595" y="4255437"/>
            <a:ext cx="3228565" cy="206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590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1863" r="18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10151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7" y="1859598"/>
            <a:ext cx="8592185" cy="31388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150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DNA to mRNA</a:t>
            </a:r>
          </a:p>
          <a:p>
            <a:r>
              <a:rPr lang="en-US" dirty="0" smtClean="0"/>
              <a:t>Occurs in the nucleus</a:t>
            </a:r>
          </a:p>
          <a:p>
            <a:r>
              <a:rPr lang="en-US" dirty="0" smtClean="0"/>
              <a:t>Transcribing the message from DNA so mRNA (the messenger) can deliver it to the ribosome</a:t>
            </a:r>
          </a:p>
          <a:p>
            <a:r>
              <a:rPr lang="en-US" dirty="0" smtClean="0"/>
              <a:t>3 Steps: </a:t>
            </a:r>
          </a:p>
          <a:p>
            <a:pPr lvl="1"/>
            <a:r>
              <a:rPr lang="en-US" dirty="0" smtClean="0"/>
              <a:t>Initiation </a:t>
            </a:r>
          </a:p>
          <a:p>
            <a:pPr lvl="1"/>
            <a:r>
              <a:rPr lang="en-US" dirty="0" smtClean="0"/>
              <a:t>Elongation</a:t>
            </a:r>
          </a:p>
          <a:p>
            <a:pPr lvl="1"/>
            <a:r>
              <a:rPr lang="en-US" dirty="0" smtClean="0"/>
              <a:t>Termination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356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Key terms:</a:t>
            </a:r>
          </a:p>
          <a:p>
            <a:pPr lvl="1"/>
            <a:r>
              <a:rPr lang="en-US" dirty="0" smtClean="0"/>
              <a:t>Promoter region= sequence on DNA that signals start of transcription</a:t>
            </a:r>
          </a:p>
          <a:p>
            <a:pPr lvl="1"/>
            <a:r>
              <a:rPr lang="en-US" dirty="0" smtClean="0"/>
              <a:t>Transcription factor= protein molecule that recognizes the promoter region, binds and recruits transcription enzymes</a:t>
            </a:r>
          </a:p>
          <a:p>
            <a:pPr lvl="1"/>
            <a:r>
              <a:rPr lang="en-US" dirty="0" smtClean="0"/>
              <a:t>Terminator region= sequence on DNA after a gene that signals the end of transcription</a:t>
            </a:r>
          </a:p>
          <a:p>
            <a:pPr lvl="1"/>
            <a:r>
              <a:rPr lang="en-US" dirty="0" smtClean="0"/>
              <a:t>Introns= non-coding regions of mRNA</a:t>
            </a:r>
          </a:p>
          <a:p>
            <a:pPr lvl="1"/>
            <a:r>
              <a:rPr lang="en-US" dirty="0" smtClean="0"/>
              <a:t>Exons= coding regions of mRNA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486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1: Initiation</a:t>
            </a:r>
          </a:p>
          <a:p>
            <a:pPr lvl="1"/>
            <a:r>
              <a:rPr lang="en-US" dirty="0" smtClean="0"/>
              <a:t>Transcription factor recognizes and binds to the promoter region </a:t>
            </a:r>
          </a:p>
          <a:p>
            <a:pPr lvl="1"/>
            <a:r>
              <a:rPr lang="en-US" dirty="0" smtClean="0"/>
              <a:t>The binding of the transcription factor recruits RNA Polymerase to the sequence</a:t>
            </a:r>
          </a:p>
          <a:p>
            <a:pPr marL="274320" lvl="1" indent="0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402" y="3841543"/>
            <a:ext cx="4877336" cy="2257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2388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2: Elongation</a:t>
            </a:r>
          </a:p>
          <a:p>
            <a:pPr lvl="1"/>
            <a:r>
              <a:rPr lang="en-US" sz="2400" dirty="0"/>
              <a:t>RNA </a:t>
            </a:r>
            <a:r>
              <a:rPr lang="en-US" sz="2400" dirty="0" smtClean="0"/>
              <a:t>Polymerase </a:t>
            </a:r>
            <a:r>
              <a:rPr lang="en-US" sz="2400" dirty="0"/>
              <a:t>synthesizes a single strand of RNA against the DNA template strand </a:t>
            </a:r>
            <a:r>
              <a:rPr lang="en-US" sz="2400" dirty="0" smtClean="0"/>
              <a:t>adding RNA nucleotides</a:t>
            </a:r>
          </a:p>
          <a:p>
            <a:pPr lvl="1"/>
            <a:endParaRPr lang="en-US" sz="2400" dirty="0"/>
          </a:p>
          <a:p>
            <a:pPr lvl="1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45" y="3209510"/>
            <a:ext cx="7746495" cy="2597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2347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Transcripton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3: Termination</a:t>
            </a:r>
          </a:p>
          <a:p>
            <a:pPr lvl="1"/>
            <a:r>
              <a:rPr lang="en-US" dirty="0" smtClean="0"/>
              <a:t>The terminator sequence is reached and RNA polymerase detaches</a:t>
            </a:r>
          </a:p>
          <a:p>
            <a:pPr lvl="1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21" y="3267525"/>
            <a:ext cx="7654483" cy="253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3450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43788"/>
            <a:ext cx="6699798" cy="2918369"/>
          </a:xfrm>
        </p:spPr>
        <p:txBody>
          <a:bodyPr/>
          <a:lstStyle/>
          <a:p>
            <a:r>
              <a:rPr lang="en-US" dirty="0" smtClean="0"/>
              <a:t>Before mRNA can leave the nucleus, it must be processed </a:t>
            </a:r>
          </a:p>
          <a:p>
            <a:pPr lvl="1"/>
            <a:r>
              <a:rPr lang="en-US" dirty="0" smtClean="0"/>
              <a:t>Introns are sliced out, exons are connect </a:t>
            </a:r>
          </a:p>
          <a:p>
            <a:pPr lvl="1"/>
            <a:r>
              <a:rPr lang="en-US" dirty="0" smtClean="0"/>
              <a:t>A poly-A tail and G’ cap is added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183" y="3419500"/>
            <a:ext cx="5114520" cy="280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692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762000"/>
          </a:xfrm>
        </p:spPr>
        <p:txBody>
          <a:bodyPr>
            <a:normAutofit/>
          </a:bodyPr>
          <a:lstStyle/>
          <a:p>
            <a:r>
              <a:rPr lang="en-US" altLang="en-US" dirty="0"/>
              <a:t>From DNA to Protein: </a:t>
            </a:r>
            <a:r>
              <a:rPr lang="en-US" altLang="en-US" dirty="0" smtClean="0"/>
              <a:t>An Overview</a:t>
            </a:r>
            <a:endParaRPr lang="en-US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371600"/>
            <a:ext cx="3378200" cy="539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834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indent="-342900">
              <a:lnSpc>
                <a:spcPct val="110000"/>
              </a:lnSpc>
            </a:pPr>
            <a:r>
              <a:rPr lang="en-US" altLang="en-US" dirty="0"/>
              <a:t>Set of 64 base triplets</a:t>
            </a:r>
          </a:p>
          <a:p>
            <a:pPr marL="342900" indent="-342900">
              <a:lnSpc>
                <a:spcPct val="110000"/>
              </a:lnSpc>
            </a:pPr>
            <a:r>
              <a:rPr lang="en-US" altLang="en-US" dirty="0"/>
              <a:t> Codons</a:t>
            </a:r>
          </a:p>
          <a:p>
            <a:pPr marL="742950" lvl="1" indent="-285750">
              <a:lnSpc>
                <a:spcPct val="110000"/>
              </a:lnSpc>
            </a:pPr>
            <a:r>
              <a:rPr lang="en-US" altLang="en-US" dirty="0"/>
              <a:t>RNA Nucleotide bases </a:t>
            </a:r>
            <a:br>
              <a:rPr lang="en-US" altLang="en-US" dirty="0"/>
            </a:br>
            <a:r>
              <a:rPr lang="en-US" altLang="en-US" dirty="0"/>
              <a:t>read in blocks of three</a:t>
            </a:r>
          </a:p>
          <a:p>
            <a:pPr marL="342900" indent="-342900">
              <a:lnSpc>
                <a:spcPct val="110000"/>
              </a:lnSpc>
            </a:pPr>
            <a:r>
              <a:rPr lang="en-US" altLang="en-US" dirty="0"/>
              <a:t>61 specific amino acids, </a:t>
            </a:r>
            <a:endParaRPr lang="en-US" altLang="en-US" dirty="0" smtClean="0"/>
          </a:p>
          <a:p>
            <a:pPr marL="617220" lvl="1" indent="-342900">
              <a:lnSpc>
                <a:spcPct val="110000"/>
              </a:lnSpc>
            </a:pPr>
            <a:r>
              <a:rPr lang="en-US" altLang="en-US" dirty="0" smtClean="0"/>
              <a:t>1 </a:t>
            </a:r>
            <a:r>
              <a:rPr lang="en-US" altLang="en-US" dirty="0"/>
              <a:t>of which also starts translation</a:t>
            </a:r>
          </a:p>
          <a:p>
            <a:pPr marL="617220" lvl="1" indent="-342900">
              <a:lnSpc>
                <a:spcPct val="110000"/>
              </a:lnSpc>
            </a:pPr>
            <a:r>
              <a:rPr lang="en-US" altLang="en-US" dirty="0"/>
              <a:t>3 stop translation</a:t>
            </a:r>
            <a:endParaRPr lang="en-US" altLang="en-US" sz="3100" dirty="0"/>
          </a:p>
          <a:p>
            <a:endParaRPr lang="en-US" dirty="0"/>
          </a:p>
        </p:txBody>
      </p:sp>
      <p:graphicFrame>
        <p:nvGraphicFramePr>
          <p:cNvPr id="4" name="Object 4" descr="13COa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8727677"/>
              </p:ext>
            </p:extLst>
          </p:nvPr>
        </p:nvGraphicFramePr>
        <p:xfrm>
          <a:off x="5021867" y="2268812"/>
          <a:ext cx="3783805" cy="2837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Slide" r:id="rId3" imgW="4572000" imgH="3429000" progId="PowerPoint.Slide.8">
                  <p:embed/>
                </p:oleObj>
              </mc:Choice>
              <mc:Fallback>
                <p:oleObj name="Slide" r:id="rId3" imgW="4572000" imgH="3429000" progId="PowerPoint.Slid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1867" y="2268812"/>
                        <a:ext cx="3783805" cy="28378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71717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685800" y="838200"/>
            <a:ext cx="835660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400">
                <a:solidFill>
                  <a:schemeClr val="tx2"/>
                </a:solidFill>
                <a:latin typeface="Times New Roman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US" altLang="en-US" sz="4000"/>
              <a:t>Translation: vocabulary</a:t>
            </a:r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685800" y="2057400"/>
            <a:ext cx="84582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1027113" indent="-455613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370013" indent="-228600">
              <a:spcBef>
                <a:spcPct val="20000"/>
              </a:spcBef>
              <a:buClr>
                <a:srgbClr val="666699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712913" indent="-228600">
              <a:spcBef>
                <a:spcPct val="20000"/>
              </a:spcBef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2800"/>
              <a:t>Codon: set of 3 bases found on mRNA</a:t>
            </a:r>
          </a:p>
          <a:p>
            <a:pPr lvl="2"/>
            <a:r>
              <a:rPr lang="en-US" altLang="en-US" sz="2200"/>
              <a:t>Codes for an amino acid</a:t>
            </a:r>
          </a:p>
          <a:p>
            <a:pPr lvl="2"/>
            <a:r>
              <a:rPr lang="en-US" altLang="en-US" sz="2200"/>
              <a:t>Example: GCA codes for alanine</a:t>
            </a:r>
          </a:p>
          <a:p>
            <a:pPr lvl="2"/>
            <a:r>
              <a:rPr lang="en-US" altLang="en-US" sz="2200"/>
              <a:t>Start &amp; Stop codons control beginning and ending</a:t>
            </a:r>
          </a:p>
          <a:p>
            <a:pPr lvl="4"/>
            <a:endParaRPr lang="en-US" altLang="en-US" sz="1800"/>
          </a:p>
          <a:p>
            <a:r>
              <a:rPr lang="en-US" altLang="en-US" sz="2800"/>
              <a:t>Anticodon: set of 3 bases found on tRNA</a:t>
            </a:r>
          </a:p>
          <a:p>
            <a:pPr lvl="2"/>
            <a:r>
              <a:rPr lang="en-US" altLang="en-US" sz="2200"/>
              <a:t>Example: CGU has alanine attached</a:t>
            </a:r>
          </a:p>
          <a:p>
            <a:pPr lvl="4"/>
            <a:endParaRPr lang="en-US" altLang="en-US" sz="1800"/>
          </a:p>
          <a:p>
            <a:r>
              <a:rPr lang="en-US" altLang="en-US" sz="2800"/>
              <a:t>tRNA – </a:t>
            </a:r>
            <a:r>
              <a:rPr lang="en-US" altLang="en-US" sz="2800" i="1"/>
              <a:t>transfer </a:t>
            </a:r>
            <a:r>
              <a:rPr lang="en-US" altLang="en-US" sz="2800"/>
              <a:t>RNA: has an amino acid attached, which it brings to the mRNA</a:t>
            </a:r>
          </a:p>
        </p:txBody>
      </p:sp>
    </p:spTree>
    <p:extLst>
      <p:ext uri="{BB962C8B-B14F-4D97-AF65-F5344CB8AC3E}">
        <p14:creationId xmlns:p14="http://schemas.microsoft.com/office/powerpoint/2010/main" val="790606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bio_ch12_6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685800"/>
            <a:ext cx="5856288" cy="585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0" name="Text Box 6"/>
          <p:cNvSpPr txBox="1">
            <a:spLocks noChangeArrowheads="1"/>
          </p:cNvSpPr>
          <p:nvPr/>
        </p:nvSpPr>
        <p:spPr bwMode="auto">
          <a:xfrm rot="-3603132">
            <a:off x="-1478756" y="2164556"/>
            <a:ext cx="6859588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5000" b="1">
                <a:latin typeface="Arial" charset="0"/>
              </a:rPr>
              <a:t>Codons code for Amino Acids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3352800" y="62484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START</a:t>
            </a:r>
          </a:p>
        </p:txBody>
      </p:sp>
      <p:sp>
        <p:nvSpPr>
          <p:cNvPr id="41995" name="Line 11"/>
          <p:cNvSpPr>
            <a:spLocks noChangeShapeType="1"/>
          </p:cNvSpPr>
          <p:nvPr/>
        </p:nvSpPr>
        <p:spPr bwMode="auto">
          <a:xfrm flipH="1">
            <a:off x="4102120" y="6347825"/>
            <a:ext cx="838200" cy="129175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974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/>
              <a:t>mRNA goes to the ribosome where the code will be translated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/>
              <a:t>mRNA codon recognized by anti-codon on </a:t>
            </a:r>
            <a:r>
              <a:rPr lang="en-US" altLang="en-US" dirty="0" err="1"/>
              <a:t>tRNA</a:t>
            </a:r>
            <a:endParaRPr lang="en-US" altLang="en-US" dirty="0"/>
          </a:p>
          <a:p>
            <a:pPr lvl="2">
              <a:lnSpc>
                <a:spcPct val="90000"/>
              </a:lnSpc>
            </a:pPr>
            <a:r>
              <a:rPr lang="en-US" altLang="en-US" dirty="0"/>
              <a:t>Example: 	codon – UCA		anticodon – AGU 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/>
              <a:t>tRNA</a:t>
            </a:r>
            <a:r>
              <a:rPr lang="en-US" altLang="en-US" dirty="0"/>
              <a:t> brings proper Amino Acid to the codon sequence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/>
              <a:t>tRNA</a:t>
            </a:r>
            <a:r>
              <a:rPr lang="en-US" altLang="en-US" dirty="0"/>
              <a:t> drops off </a:t>
            </a:r>
            <a:r>
              <a:rPr lang="en-US" altLang="en-US" dirty="0" smtClean="0"/>
              <a:t>the Amino Acid and a polypeptide begins to form</a:t>
            </a:r>
          </a:p>
          <a:p>
            <a:pPr lvl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Peptide bonds form between amino acids</a:t>
            </a:r>
            <a:endParaRPr lang="en-US" altLang="en-US" dirty="0"/>
          </a:p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/>
              <a:t>Repeat from step 2 until “stop” codon is </a:t>
            </a:r>
            <a:r>
              <a:rPr lang="en-US" altLang="en-US" dirty="0" smtClean="0"/>
              <a:t>reached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Once stop codon is reached, ribosomal subunits detach and protein is finished. </a:t>
            </a:r>
          </a:p>
          <a:p>
            <a:pPr marL="274320" lvl="1" indent="0">
              <a:lnSpc>
                <a:spcPct val="90000"/>
              </a:lnSpc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11513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0" y="1041400"/>
            <a:ext cx="6985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929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ummings-09-03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4" t="32114" r="19209" b="39340"/>
          <a:stretch/>
        </p:blipFill>
        <p:spPr>
          <a:xfrm>
            <a:off x="533400" y="1378532"/>
            <a:ext cx="7924800" cy="509846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7424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1718733"/>
            <a:ext cx="9144000" cy="444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57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Reasons for Replication:</a:t>
            </a:r>
          </a:p>
          <a:p>
            <a:pPr lvl="1"/>
            <a:r>
              <a:rPr lang="en-US" dirty="0" smtClean="0"/>
              <a:t>Cell growth and repair</a:t>
            </a:r>
          </a:p>
          <a:p>
            <a:pPr lvl="1"/>
            <a:r>
              <a:rPr lang="en-US" dirty="0" smtClean="0"/>
              <a:t>New cells must have exact copy of DNA </a:t>
            </a:r>
          </a:p>
          <a:p>
            <a:pPr lvl="1"/>
            <a:r>
              <a:rPr lang="en-US" dirty="0" smtClean="0"/>
              <a:t>One strand is used as a template and the other is newly created</a:t>
            </a:r>
          </a:p>
          <a:p>
            <a:pPr lvl="2"/>
            <a:r>
              <a:rPr lang="en-US" dirty="0" smtClean="0"/>
              <a:t>Semi-conservative model</a:t>
            </a:r>
            <a:endParaRPr lang="en-US" dirty="0"/>
          </a:p>
          <a:p>
            <a:r>
              <a:rPr lang="en-US" dirty="0" smtClean="0"/>
              <a:t>Occurs in the </a:t>
            </a:r>
            <a:r>
              <a:rPr lang="en-US" b="1" dirty="0" smtClean="0"/>
              <a:t>nucleus</a:t>
            </a:r>
            <a:r>
              <a:rPr lang="en-US" dirty="0" smtClean="0"/>
              <a:t> of the cell as the cell is preparing for division.</a:t>
            </a:r>
          </a:p>
          <a:p>
            <a:r>
              <a:rPr lang="en-US" dirty="0" smtClean="0"/>
              <a:t>Occurs in the 3’ to 5’ direction</a:t>
            </a:r>
          </a:p>
          <a:p>
            <a:pPr lvl="1"/>
            <a:r>
              <a:rPr lang="en-US" dirty="0" smtClean="0"/>
              <a:t>“read 3’, synthesize 5’”</a:t>
            </a:r>
          </a:p>
          <a:p>
            <a:pPr marL="27432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326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 Bubble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543" y="2458358"/>
            <a:ext cx="6528288" cy="2694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897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1 </a:t>
            </a:r>
            <a:r>
              <a:rPr lang="en-US" b="1" dirty="0" smtClean="0"/>
              <a:t>(Initiation) </a:t>
            </a:r>
            <a:r>
              <a:rPr lang="en-US" dirty="0" smtClean="0"/>
              <a:t>: </a:t>
            </a:r>
            <a:r>
              <a:rPr lang="en-US" b="1" dirty="0" err="1" smtClean="0"/>
              <a:t>Topisomerase</a:t>
            </a:r>
            <a:r>
              <a:rPr lang="en-US" b="1" dirty="0" smtClean="0"/>
              <a:t> </a:t>
            </a:r>
            <a:r>
              <a:rPr lang="en-US" dirty="0" smtClean="0"/>
              <a:t>unwinds the double helix and  </a:t>
            </a:r>
            <a:r>
              <a:rPr lang="en-US" b="1" dirty="0" smtClean="0"/>
              <a:t>Helicase</a:t>
            </a:r>
            <a:r>
              <a:rPr lang="en-US" dirty="0" smtClean="0"/>
              <a:t> “unzips” the DNA by breaking the </a:t>
            </a:r>
            <a:r>
              <a:rPr lang="en-US" b="1" dirty="0" smtClean="0"/>
              <a:t>weak hydrogen </a:t>
            </a:r>
            <a:r>
              <a:rPr lang="en-US" dirty="0" smtClean="0"/>
              <a:t>bonds. This creates the </a:t>
            </a:r>
            <a:r>
              <a:rPr lang="en-US" b="1" dirty="0" smtClean="0"/>
              <a:t>replication fork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“Origin of replication”= where replication begins</a:t>
            </a:r>
            <a:endParaRPr lang="en-US" dirty="0"/>
          </a:p>
        </p:txBody>
      </p:sp>
      <p:pic>
        <p:nvPicPr>
          <p:cNvPr id="4" name="Picture 3" descr="Screen Shot 2016-09-28 at 6.56.1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566" y="3944331"/>
            <a:ext cx="3687233" cy="274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832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2: </a:t>
            </a:r>
            <a:r>
              <a:rPr lang="en-US" b="1" dirty="0" smtClean="0"/>
              <a:t>RNA </a:t>
            </a:r>
            <a:r>
              <a:rPr lang="en-US" b="1" dirty="0" err="1" smtClean="0"/>
              <a:t>Primase</a:t>
            </a:r>
            <a:r>
              <a:rPr lang="en-US" b="1" dirty="0" smtClean="0"/>
              <a:t> </a:t>
            </a:r>
            <a:r>
              <a:rPr lang="en-US" dirty="0" smtClean="0"/>
              <a:t>adds RNA primers (short sequences of RNA) to begin the attraction of free-floating nucleotides</a:t>
            </a:r>
            <a:endParaRPr lang="en-US" dirty="0"/>
          </a:p>
        </p:txBody>
      </p:sp>
      <p:pic>
        <p:nvPicPr>
          <p:cNvPr id="4" name="Picture 3" descr="Screen Shot 2016-09-28 at 7.04.0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900" y="3074502"/>
            <a:ext cx="4508500" cy="302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416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3 </a:t>
            </a:r>
            <a:r>
              <a:rPr lang="en-US" b="1" dirty="0" smtClean="0"/>
              <a:t>(Elongation) </a:t>
            </a:r>
            <a:r>
              <a:rPr lang="en-US" dirty="0" smtClean="0"/>
              <a:t>: Part 1</a:t>
            </a:r>
          </a:p>
          <a:p>
            <a:pPr lvl="1"/>
            <a:r>
              <a:rPr lang="en-US" dirty="0" smtClean="0"/>
              <a:t>On the 5’-3’ strand, </a:t>
            </a:r>
            <a:r>
              <a:rPr lang="en-US" b="1" dirty="0" smtClean="0"/>
              <a:t>DNA Polymerase III </a:t>
            </a:r>
            <a:r>
              <a:rPr lang="en-US" dirty="0" smtClean="0"/>
              <a:t>works in the 3’ to 5’ direction adding free-floating nucleotide bases</a:t>
            </a:r>
          </a:p>
          <a:p>
            <a:pPr lvl="2"/>
            <a:r>
              <a:rPr lang="en-US" dirty="0" smtClean="0"/>
              <a:t>This is the </a:t>
            </a:r>
            <a:r>
              <a:rPr lang="en-US" b="1" dirty="0" smtClean="0"/>
              <a:t>leading</a:t>
            </a:r>
            <a:r>
              <a:rPr lang="en-US" dirty="0" smtClean="0"/>
              <a:t> strand</a:t>
            </a:r>
          </a:p>
          <a:p>
            <a:pPr lvl="1"/>
            <a:endParaRPr lang="en-US" dirty="0"/>
          </a:p>
        </p:txBody>
      </p:sp>
      <p:pic>
        <p:nvPicPr>
          <p:cNvPr id="4" name="Picture 3" descr="Screen Shot 2016-09-28 at 7.09.5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300" y="3360618"/>
            <a:ext cx="3754967" cy="273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815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3 (</a:t>
            </a:r>
            <a:r>
              <a:rPr lang="en-US" b="1" dirty="0" smtClean="0"/>
              <a:t>Elongation)</a:t>
            </a:r>
            <a:r>
              <a:rPr lang="en-US" dirty="0" smtClean="0"/>
              <a:t>: Part 2</a:t>
            </a:r>
          </a:p>
          <a:p>
            <a:pPr lvl="1"/>
            <a:r>
              <a:rPr lang="en-US" dirty="0"/>
              <a:t>On the 3’-5’ strand, </a:t>
            </a:r>
            <a:r>
              <a:rPr lang="en-US" b="1" dirty="0" smtClean="0"/>
              <a:t>RNA </a:t>
            </a:r>
            <a:r>
              <a:rPr lang="en-US" b="1" dirty="0" err="1" smtClean="0"/>
              <a:t>Primase</a:t>
            </a:r>
            <a:r>
              <a:rPr lang="en-US" b="1" dirty="0" smtClean="0"/>
              <a:t> </a:t>
            </a:r>
            <a:r>
              <a:rPr lang="en-US" dirty="0"/>
              <a:t>adds many RNA primers because DNA Polymerase cannot read the </a:t>
            </a:r>
            <a:r>
              <a:rPr lang="en-US" dirty="0" smtClean="0"/>
              <a:t>template in that direction  </a:t>
            </a:r>
          </a:p>
          <a:p>
            <a:pPr lvl="2"/>
            <a:r>
              <a:rPr lang="en-US" dirty="0" smtClean="0"/>
              <a:t>This is the</a:t>
            </a:r>
            <a:r>
              <a:rPr lang="en-US" b="1" dirty="0" smtClean="0"/>
              <a:t> lagging </a:t>
            </a:r>
            <a:r>
              <a:rPr lang="en-US" dirty="0" smtClean="0"/>
              <a:t>strand.</a:t>
            </a:r>
          </a:p>
          <a:p>
            <a:pPr lvl="1"/>
            <a:r>
              <a:rPr lang="en-US" dirty="0" smtClean="0"/>
              <a:t>This creates </a:t>
            </a:r>
            <a:r>
              <a:rPr lang="en-US" b="1" dirty="0" smtClean="0"/>
              <a:t>Okazaki </a:t>
            </a:r>
            <a:r>
              <a:rPr lang="en-US" b="1" dirty="0" err="1" smtClean="0"/>
              <a:t>fragements</a:t>
            </a:r>
            <a:r>
              <a:rPr lang="en-US" dirty="0" smtClean="0"/>
              <a:t>, which are later connected by DNA Polymerase III adding nucleotides in short bursts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 descr="Screen Shot 2016-09-28 at 7.13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366" y="4315856"/>
            <a:ext cx="3170767" cy="2343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743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1944</TotalTime>
  <Words>611</Words>
  <Application>Microsoft Macintosh PowerPoint</Application>
  <PresentationFormat>On-screen Show (4:3)</PresentationFormat>
  <Paragraphs>90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Civic</vt:lpstr>
      <vt:lpstr>Slide</vt:lpstr>
      <vt:lpstr>Objective 4 Notes</vt:lpstr>
      <vt:lpstr>From DNA to Protein: An Overview</vt:lpstr>
      <vt:lpstr>Replication</vt:lpstr>
      <vt:lpstr>Replication</vt:lpstr>
      <vt:lpstr>Replication Bubble</vt:lpstr>
      <vt:lpstr>Replication</vt:lpstr>
      <vt:lpstr>Replication</vt:lpstr>
      <vt:lpstr>Replication</vt:lpstr>
      <vt:lpstr>Replication</vt:lpstr>
      <vt:lpstr>Replication</vt:lpstr>
      <vt:lpstr>Replication</vt:lpstr>
      <vt:lpstr>Replication</vt:lpstr>
      <vt:lpstr>Replication</vt:lpstr>
      <vt:lpstr>Transcription</vt:lpstr>
      <vt:lpstr>Transcription</vt:lpstr>
      <vt:lpstr>Transcription </vt:lpstr>
      <vt:lpstr>Transcription</vt:lpstr>
      <vt:lpstr>Transcripton</vt:lpstr>
      <vt:lpstr>Transcription</vt:lpstr>
      <vt:lpstr>Genetic Code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 4 Notes</dc:title>
  <dc:creator>Geneva Jost</dc:creator>
  <cp:lastModifiedBy>Geneva Jost</cp:lastModifiedBy>
  <cp:revision>15</cp:revision>
  <dcterms:created xsi:type="dcterms:W3CDTF">2016-09-28T10:47:09Z</dcterms:created>
  <dcterms:modified xsi:type="dcterms:W3CDTF">2016-09-29T19:24:16Z</dcterms:modified>
</cp:coreProperties>
</file>